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33"/>
  </p:notesMasterIdLst>
  <p:handoutMasterIdLst>
    <p:handoutMasterId r:id="rId34"/>
  </p:handoutMasterIdLst>
  <p:sldIdLst>
    <p:sldId id="256" r:id="rId2"/>
    <p:sldId id="257"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2" r:id="rId29"/>
    <p:sldId id="333" r:id="rId30"/>
    <p:sldId id="305" r:id="rId31"/>
    <p:sldId id="334" r:id="rId32"/>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a:srgbClr val="0000FF"/>
    <a:srgbClr val="DECDC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6" autoAdjust="0"/>
    <p:restoredTop sz="90603" autoAdjust="0"/>
  </p:normalViewPr>
  <p:slideViewPr>
    <p:cSldViewPr>
      <p:cViewPr varScale="1">
        <p:scale>
          <a:sx n="64" d="100"/>
          <a:sy n="64" d="100"/>
        </p:scale>
        <p:origin x="-1572" y="-7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6F5F9E7-A3B6-4271-A015-94D7EBC43899}" type="datetimeFigureOut">
              <a:rPr lang="en-US"/>
              <a:pPr>
                <a:defRPr/>
              </a:pPr>
              <a:t>8/21/2011</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41B1EBF-7C94-4FE9-85F8-60083612956A}" type="slidenum">
              <a:rPr lang="en-CA"/>
              <a:pPr>
                <a:defRPr/>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4023DB-B433-47CD-A78D-61078E28CCB2}" type="datetimeFigureOut">
              <a:rPr lang="en-US"/>
              <a:pPr>
                <a:defRPr/>
              </a:pPr>
              <a:t>8/21/2011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86B332-F6A5-4793-98FA-61B9EDB8547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5632E-7E62-436A-AD29-295A459B748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why users would often want to configure</a:t>
            </a:r>
            <a:r>
              <a:rPr lang="en-US" baseline="0" dirty="0" smtClean="0"/>
              <a:t> display settings, and describe the different configurations.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what types of unexpected events can occur during a presentation. Refer to the screen shot to explain the settings a presenter might want to alter before doing a presentation.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importance of configuring power options for laptop</a:t>
            </a:r>
            <a:r>
              <a:rPr lang="en-US" baseline="0" dirty="0" smtClean="0"/>
              <a:t> users who rely on batteries. Explain that battery power can be monitored, power plans can be selected and customized to meet any user’s requirements. Group Policy can be used in an AD DS to configure power options. Powercfg.exe is a command line program that is very comprehensive. Can be used to export entire power management plans to a file that then can be imported on another computer.</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concept</a:t>
            </a:r>
            <a:r>
              <a:rPr lang="en-US" baseline="0" dirty="0" smtClean="0"/>
              <a:t> of data synchronization and describe the two types.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Offline</a:t>
            </a:r>
            <a:r>
              <a:rPr lang="en-US" baseline="0" dirty="0" smtClean="0"/>
              <a:t> Files and describe the synchronization process. Make sure to note that if both files have changed the user is prompted to choose which file is saved. Shares can be configured to not allow Offline Files. Group Policy can also be used to control Offline Files in an AD DS.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Transparent Caching and how it is different from Offline Files and similar to BranchCache.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purpose</a:t>
            </a:r>
            <a:r>
              <a:rPr lang="en-US" baseline="0" dirty="0" smtClean="0"/>
              <a:t> of the Sync Center and how it works. Explain that you select what will be synchronized and you create a schedule.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BitLocker Drive Encryption.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BitLocker requirements</a:t>
            </a:r>
            <a:r>
              <a:rPr lang="en-US" baseline="0" dirty="0" smtClean="0"/>
              <a:t> and the 5 operational modes which control the degree of security.</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BitLocke</a:t>
            </a:r>
            <a:r>
              <a:rPr lang="en-US" baseline="0" dirty="0" smtClean="0"/>
              <a:t>r can run without a TPM chip, but it must be configured in Group Policy. The above screen shows how you turn BitLocker ON or OFF with no TPM chip.</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t>Outline the material you are going to cover in this lesson. Do not go into detail as each of these points will be expanded on in</a:t>
            </a:r>
            <a:r>
              <a:rPr lang="en-US" baseline="0" dirty="0" smtClean="0"/>
              <a:t> the lesson. You may also want to mention the Technology Skills that are being covered for the Certification exam also.</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DRA.</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removable</a:t>
            </a:r>
            <a:r>
              <a:rPr lang="en-US" baseline="0" dirty="0" smtClean="0"/>
              <a:t> drives could always be encrypted, but BitLocker To Go enables you to use the encrypted device on other computers without having to perform a recovery process. Settings are controlled through Group Policy. Explain the settings shown on the screen.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use of Remote Network Connections.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the notes in the text book and the diagrams on the slides to compare how dial-up and VPN work.</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how tunneling re-encapsulates the user’s</a:t>
            </a:r>
            <a:r>
              <a:rPr lang="en-US" baseline="0" dirty="0" smtClean="0"/>
              <a:t> data and briefly describe each VPN protocol supported by Server 2008.</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process</a:t>
            </a:r>
            <a:r>
              <a:rPr lang="en-US" baseline="0" dirty="0" smtClean="0"/>
              <a:t> of creating a VPN connections using the screen shots on the slide. Additionally, the user will be prompted to enter their username and password.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NEW feature, VPN Reconnect.</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DirectAccess</a:t>
            </a:r>
            <a:r>
              <a:rPr lang="en-US" baseline="0" dirty="0" smtClean="0"/>
              <a:t> and how it was created so that users who can not handle the complicated task of connecting to a remote network, no longer have to. DirectAccess simplifies the process for the user and puts the burden of configuration on the administrators. Discuss some of the other benefits of DirectAccess.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explain the extensive</a:t>
            </a:r>
            <a:r>
              <a:rPr lang="en-US" baseline="0" dirty="0" smtClean="0"/>
              <a:t> requirements for setting up DirectAccess.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prerequisite check for Server</a:t>
            </a:r>
            <a:r>
              <a:rPr lang="en-US" baseline="0" dirty="0" smtClean="0"/>
              <a:t> 2008 R2 </a:t>
            </a:r>
            <a:r>
              <a:rPr lang="en-US" dirty="0" smtClean="0"/>
              <a:t>on the screen shot.</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concept</a:t>
            </a:r>
            <a:r>
              <a:rPr lang="en-US" baseline="0" dirty="0" smtClean="0"/>
              <a:t> of mobile computers/laptops and handheld devices and that there are settings that are particularly important for these devices.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r>
              <a:rPr lang="en-US" dirty="0" smtClean="0"/>
              <a:t>Review the Skill Summary</a:t>
            </a:r>
            <a:r>
              <a:rPr lang="en-US" baseline="0" dirty="0" smtClean="0"/>
              <a:t> to wrap up your lesson.</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67AA-0A99-457E-8A5B-B4AE6594A6CA}" type="slidenum">
              <a:rPr lang="en-US" smtClean="0"/>
              <a:pPr/>
              <a:t>30</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types of attacks</a:t>
            </a:r>
            <a:r>
              <a:rPr lang="en-US" baseline="0" dirty="0" smtClean="0"/>
              <a:t> that can occur on a wireless network.</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backward compatibility with devices. Refer</a:t>
            </a:r>
            <a:r>
              <a:rPr lang="en-US" baseline="0" dirty="0" smtClean="0"/>
              <a:t> to the table 12-1 in the textbook to show speeds of the different wireless standards. Discuss the security protocols and that WEP has been around for a while and is supported by most devices, while WPA and WPA2 are more recent and are not supported by some older devices.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WEP and some of the disadvantages of using WEP.</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WPA and its features.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process</a:t>
            </a:r>
            <a:r>
              <a:rPr lang="en-US" baseline="0" dirty="0" smtClean="0"/>
              <a:t> of configuring a wireless adapter using the screens above. Note that if the adapter includes its own configuration software, it should be used before you can configure the adapter through Windows 7.</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Windows Mobility Center. Explain the 8 tiles that can appear,</a:t>
            </a:r>
            <a:r>
              <a:rPr lang="en-US" baseline="0" dirty="0" smtClean="0"/>
              <a:t> but it depends on the type of computer you’re using, which tiles appear.</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A4DF22-487D-4160-A7CF-DB30A6BF380B}"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F499B5-F26A-45DE-BDAE-0145FADDDF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00CECF-F56E-480F-806A-1942E59F71DF}"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A0E4B4-3331-4CF0-95D6-A9E19F28CC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28BE2C-F970-41FB-8B6C-27009B26EAF3}"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59A37D-1430-4EDF-A520-300CB2A3F2C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7E96A58-22BD-4182-B658-23B96915FA56}"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D8376A-A13F-4293-BD6F-4A47476123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6739B3-92E8-415F-9094-378CB5296A64}"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C2A84C-9877-476A-BCD1-A9B29F66429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D0CAE7-6163-4256-B26C-3682EAF83B4A}"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14A76E3-F1C2-4988-AE12-A8268C2612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1F12823-1174-4A0A-8E4E-04EB112C68DA}" type="datetimeFigureOut">
              <a:rPr lang="en-US"/>
              <a:pPr>
                <a:defRPr/>
              </a:pPr>
              <a:t>8/21/2011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62F053-3CF7-485B-A345-814D7F79C3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11BF181-AB02-468D-BA3F-E85592D53B61}" type="datetimeFigureOut">
              <a:rPr lang="en-US"/>
              <a:pPr>
                <a:defRPr/>
              </a:pPr>
              <a:t>8/21/2011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98EC96-FA35-49CE-A69A-A051A946AA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841489-B859-45FB-87A7-2972B42DAF2B}" type="datetimeFigureOut">
              <a:rPr lang="en-US"/>
              <a:pPr>
                <a:defRPr/>
              </a:pPr>
              <a:t>8/21/2011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3DFDF68-D10C-4FD2-9858-568ED57D86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A77222-88EA-4506-95B4-FCB885EFBC35}" type="datetimeFigureOut">
              <a:rPr lang="en-US"/>
              <a:pPr>
                <a:defRPr/>
              </a:pPr>
              <a:t>8/21/2011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94537AB-D698-4754-8A30-040B187252A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7A64AC-4122-4A19-8326-E3D6B8A144D1}" type="datetimeFigureOut">
              <a:rPr lang="en-US"/>
              <a:pPr>
                <a:defRPr/>
              </a:pPr>
              <a:t>8/21/2011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53303D-C728-42D3-8C79-198D9ED09A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A0802C-9091-4D9D-8164-B6235F710CE3}" type="datetimeFigureOut">
              <a:rPr lang="en-US"/>
              <a:pPr>
                <a:defRPr/>
              </a:pPr>
              <a:t>8/21/2011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8EF006-13A8-429B-A1E2-830F3D8D78F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lgn="ctr">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C5D6DF97-E2FD-4ABA-93DB-76E431F57BE6}" type="datetimeFigureOut">
              <a:rPr lang="en-US"/>
              <a:pPr>
                <a:defRPr/>
              </a:pPr>
              <a:t>8/21/2011</a:t>
            </a:fld>
            <a:endParaRPr lang="en-US" dirty="0"/>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6535FB20-7BA0-4A96-9DA9-B9F9BA554E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Using Mobile Computers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Mobile Display Options</a:t>
            </a:r>
            <a:endParaRPr lang="en-CA" dirty="0"/>
          </a:p>
        </p:txBody>
      </p:sp>
      <p:sp>
        <p:nvSpPr>
          <p:cNvPr id="3" name="Content Placeholder 2"/>
          <p:cNvSpPr>
            <a:spLocks noGrp="1"/>
          </p:cNvSpPr>
          <p:nvPr>
            <p:ph idx="1"/>
          </p:nvPr>
        </p:nvSpPr>
        <p:spPr/>
        <p:txBody>
          <a:bodyPr/>
          <a:lstStyle/>
          <a:p>
            <a:r>
              <a:rPr lang="en-US" dirty="0" smtClean="0"/>
              <a:t>One of the benefits of mobile computing is the ability to collaborate with others.</a:t>
            </a:r>
          </a:p>
          <a:p>
            <a:r>
              <a:rPr lang="en-US" dirty="0" smtClean="0"/>
              <a:t>Display configurations are often changed to accommodate viewing:</a:t>
            </a:r>
          </a:p>
          <a:p>
            <a:pPr lvl="1"/>
            <a:r>
              <a:rPr lang="en-US" dirty="0" smtClean="0"/>
              <a:t>Connecting an external display</a:t>
            </a:r>
          </a:p>
          <a:p>
            <a:pPr lvl="1"/>
            <a:r>
              <a:rPr lang="en-US" dirty="0" smtClean="0"/>
              <a:t>Configuring multiple displays</a:t>
            </a:r>
          </a:p>
          <a:p>
            <a:pPr lvl="1"/>
            <a:r>
              <a:rPr lang="en-US" dirty="0" smtClean="0"/>
              <a:t>Using a display projector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Presentation Settings</a:t>
            </a:r>
            <a:endParaRPr lang="en-CA" dirty="0"/>
          </a:p>
        </p:txBody>
      </p:sp>
      <p:sp>
        <p:nvSpPr>
          <p:cNvPr id="3" name="Content Placeholder 2"/>
          <p:cNvSpPr>
            <a:spLocks noGrp="1"/>
          </p:cNvSpPr>
          <p:nvPr>
            <p:ph sz="half" idx="1"/>
          </p:nvPr>
        </p:nvSpPr>
        <p:spPr/>
        <p:txBody>
          <a:bodyPr/>
          <a:lstStyle/>
          <a:p>
            <a:r>
              <a:rPr lang="en-US" dirty="0" smtClean="0"/>
              <a:t>Configuration settings that users most often adjust before giving a presentation</a:t>
            </a:r>
            <a:endParaRPr lang="en-CA" dirty="0"/>
          </a:p>
        </p:txBody>
      </p:sp>
      <p:pic>
        <p:nvPicPr>
          <p:cNvPr id="3075" name="Picture 3"/>
          <p:cNvPicPr>
            <a:picLocks noChangeAspect="1" noChangeArrowheads="1"/>
          </p:cNvPicPr>
          <p:nvPr/>
        </p:nvPicPr>
        <p:blipFill>
          <a:blip r:embed="rId3" cstate="print"/>
          <a:srcRect/>
          <a:stretch>
            <a:fillRect/>
          </a:stretch>
        </p:blipFill>
        <p:spPr bwMode="auto">
          <a:xfrm>
            <a:off x="4343400" y="2057400"/>
            <a:ext cx="405765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Configuring Power Options</a:t>
            </a:r>
            <a:endParaRPr lang="en-CA" dirty="0"/>
          </a:p>
        </p:txBody>
      </p:sp>
      <p:pic>
        <p:nvPicPr>
          <p:cNvPr id="4099" name="Picture 3"/>
          <p:cNvPicPr>
            <a:picLocks noChangeAspect="1" noChangeArrowheads="1"/>
          </p:cNvPicPr>
          <p:nvPr/>
        </p:nvPicPr>
        <p:blipFill>
          <a:blip r:embed="rId3" cstate="print"/>
          <a:srcRect/>
          <a:stretch>
            <a:fillRect/>
          </a:stretch>
        </p:blipFill>
        <p:spPr bwMode="auto">
          <a:xfrm>
            <a:off x="628761" y="2895600"/>
            <a:ext cx="4686189" cy="3409950"/>
          </a:xfrm>
          <a:prstGeom prst="rect">
            <a:avLst/>
          </a:prstGeom>
          <a:noFill/>
          <a:ln w="9525">
            <a:noFill/>
            <a:miter lim="800000"/>
            <a:headEnd/>
            <a:tailEnd/>
          </a:ln>
        </p:spPr>
      </p:pic>
      <p:sp>
        <p:nvSpPr>
          <p:cNvPr id="11" name="Content Placeholder 10"/>
          <p:cNvSpPr>
            <a:spLocks noGrp="1"/>
          </p:cNvSpPr>
          <p:nvPr>
            <p:ph idx="1"/>
          </p:nvPr>
        </p:nvSpPr>
        <p:spPr/>
        <p:txBody>
          <a:bodyPr/>
          <a:lstStyle/>
          <a:p>
            <a:r>
              <a:rPr lang="en-US" dirty="0" smtClean="0"/>
              <a:t>Power consumption is a critical issue for laptop users who rely on batteries.</a:t>
            </a:r>
            <a:endParaRPr lang="en-CA" dirty="0"/>
          </a:p>
        </p:txBody>
      </p:sp>
      <p:pic>
        <p:nvPicPr>
          <p:cNvPr id="4101" name="Picture 5"/>
          <p:cNvPicPr>
            <a:picLocks noChangeAspect="1" noChangeArrowheads="1"/>
          </p:cNvPicPr>
          <p:nvPr/>
        </p:nvPicPr>
        <p:blipFill>
          <a:blip r:embed="rId4" cstate="print"/>
          <a:srcRect/>
          <a:stretch>
            <a:fillRect/>
          </a:stretch>
        </p:blipFill>
        <p:spPr bwMode="auto">
          <a:xfrm>
            <a:off x="5562600" y="2985940"/>
            <a:ext cx="2971800" cy="3186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Synchronizing Data</a:t>
            </a:r>
            <a:endParaRPr lang="en-CA" dirty="0"/>
          </a:p>
        </p:txBody>
      </p:sp>
      <p:sp>
        <p:nvSpPr>
          <p:cNvPr id="3" name="Content Placeholder 2"/>
          <p:cNvSpPr>
            <a:spLocks noGrp="1"/>
          </p:cNvSpPr>
          <p:nvPr>
            <p:ph idx="1"/>
          </p:nvPr>
        </p:nvSpPr>
        <p:spPr/>
        <p:txBody>
          <a:bodyPr/>
          <a:lstStyle/>
          <a:p>
            <a:r>
              <a:rPr lang="en-US" dirty="0" smtClean="0"/>
              <a:t>For users who connect to a network when in the office and need to take files with them when they are not connected</a:t>
            </a:r>
          </a:p>
          <a:p>
            <a:r>
              <a:rPr lang="en-US" dirty="0" smtClean="0"/>
              <a:t>Two types of synchronization:</a:t>
            </a:r>
          </a:p>
          <a:p>
            <a:pPr lvl="1"/>
            <a:r>
              <a:rPr lang="en-US" dirty="0" smtClean="0"/>
              <a:t>One-way</a:t>
            </a:r>
          </a:p>
          <a:p>
            <a:pPr lvl="1"/>
            <a:r>
              <a:rPr lang="en-US" dirty="0" smtClean="0"/>
              <a:t>Two-way</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Offline Files</a:t>
            </a:r>
            <a:endParaRPr lang="en-CA" dirty="0"/>
          </a:p>
        </p:txBody>
      </p:sp>
      <p:sp>
        <p:nvSpPr>
          <p:cNvPr id="3" name="Content Placeholder 2"/>
          <p:cNvSpPr>
            <a:spLocks noGrp="1"/>
          </p:cNvSpPr>
          <p:nvPr>
            <p:ph idx="1"/>
          </p:nvPr>
        </p:nvSpPr>
        <p:spPr/>
        <p:txBody>
          <a:bodyPr/>
          <a:lstStyle/>
          <a:p>
            <a:r>
              <a:rPr lang="en-US" dirty="0" smtClean="0"/>
              <a:t>A form of fault tolerance</a:t>
            </a:r>
          </a:p>
          <a:p>
            <a:r>
              <a:rPr lang="en-US" dirty="0" smtClean="0"/>
              <a:t>Workstations copy server-based folders to the local drive</a:t>
            </a:r>
          </a:p>
          <a:p>
            <a:r>
              <a:rPr lang="en-US" dirty="0" smtClean="0"/>
              <a:t>Users can work with the files whether the network is operational or not, or even if they disconnect from the network</a:t>
            </a:r>
          </a:p>
          <a:p>
            <a:r>
              <a:rPr lang="en-US" dirty="0" smtClean="0"/>
              <a:t>When the workstation reconnects, synchronization of the files occurs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Transparent Caching</a:t>
            </a:r>
            <a:endParaRPr lang="en-CA" dirty="0"/>
          </a:p>
        </p:txBody>
      </p:sp>
      <p:sp>
        <p:nvSpPr>
          <p:cNvPr id="3" name="Content Placeholder 2"/>
          <p:cNvSpPr>
            <a:spLocks noGrp="1"/>
          </p:cNvSpPr>
          <p:nvPr>
            <p:ph idx="1"/>
          </p:nvPr>
        </p:nvSpPr>
        <p:spPr/>
        <p:txBody>
          <a:bodyPr/>
          <a:lstStyle/>
          <a:p>
            <a:r>
              <a:rPr lang="en-US" dirty="0" smtClean="0"/>
              <a:t>Causes Windows 7 to save copies of files accessed on a remote server on a local drive</a:t>
            </a:r>
          </a:p>
          <a:p>
            <a:r>
              <a:rPr lang="en-US" dirty="0" smtClean="0"/>
              <a:t>Do not remain available when disconnected from the network</a:t>
            </a:r>
          </a:p>
          <a:p>
            <a:r>
              <a:rPr lang="en-US" dirty="0" smtClean="0"/>
              <a:t>Provides users with faster repeat access and conserves bandwidth</a:t>
            </a:r>
          </a:p>
          <a:p>
            <a:r>
              <a:rPr lang="en-US" dirty="0" smtClean="0"/>
              <a:t>Similar to BranchCache feature, except cached files are not shared with other workstations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Sync Center</a:t>
            </a:r>
            <a:endParaRPr lang="en-CA" dirty="0"/>
          </a:p>
        </p:txBody>
      </p:sp>
      <p:sp>
        <p:nvSpPr>
          <p:cNvPr id="3" name="Content Placeholder 2"/>
          <p:cNvSpPr>
            <a:spLocks noGrp="1"/>
          </p:cNvSpPr>
          <p:nvPr>
            <p:ph idx="1"/>
          </p:nvPr>
        </p:nvSpPr>
        <p:spPr/>
        <p:txBody>
          <a:bodyPr/>
          <a:lstStyle/>
          <a:p>
            <a:r>
              <a:rPr lang="en-US" dirty="0" smtClean="0"/>
              <a:t>Central control panel for all synchronization partnerships</a:t>
            </a:r>
          </a:p>
          <a:p>
            <a:r>
              <a:rPr lang="en-US" dirty="0" smtClean="0"/>
              <a:t>Pairs of folders or devices are configured to synchronize their data on a regular basis</a:t>
            </a:r>
            <a:endParaRPr lang="en-CA" dirty="0"/>
          </a:p>
        </p:txBody>
      </p:sp>
      <p:pic>
        <p:nvPicPr>
          <p:cNvPr id="5123" name="Picture 3"/>
          <p:cNvPicPr>
            <a:picLocks noChangeAspect="1" noChangeArrowheads="1"/>
          </p:cNvPicPr>
          <p:nvPr/>
        </p:nvPicPr>
        <p:blipFill>
          <a:blip r:embed="rId3" cstate="print"/>
          <a:srcRect/>
          <a:stretch>
            <a:fillRect/>
          </a:stretch>
        </p:blipFill>
        <p:spPr bwMode="auto">
          <a:xfrm>
            <a:off x="2362200" y="3657600"/>
            <a:ext cx="4267200" cy="28026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BitLocker</a:t>
            </a:r>
            <a:endParaRPr lang="en-CA" dirty="0"/>
          </a:p>
        </p:txBody>
      </p:sp>
      <p:sp>
        <p:nvSpPr>
          <p:cNvPr id="3" name="Content Placeholder 2"/>
          <p:cNvSpPr>
            <a:spLocks noGrp="1"/>
          </p:cNvSpPr>
          <p:nvPr>
            <p:ph idx="1"/>
          </p:nvPr>
        </p:nvSpPr>
        <p:spPr/>
        <p:txBody>
          <a:bodyPr/>
          <a:lstStyle/>
          <a:p>
            <a:r>
              <a:rPr lang="en-US" dirty="0" smtClean="0"/>
              <a:t>First released in Vista, and now available with Windows 7 Enterprise and Ultimate</a:t>
            </a:r>
          </a:p>
          <a:p>
            <a:r>
              <a:rPr lang="en-US" dirty="0" smtClean="0"/>
              <a:t>Encrypts an entire volume to protect against unauthorized persons, such as someone stealing a hard drive:</a:t>
            </a:r>
          </a:p>
          <a:p>
            <a:pPr lvl="1"/>
            <a:r>
              <a:rPr lang="en-US" dirty="0" smtClean="0"/>
              <a:t>Increased data protection</a:t>
            </a:r>
          </a:p>
          <a:p>
            <a:pPr lvl="1"/>
            <a:r>
              <a:rPr lang="en-US" dirty="0" smtClean="0"/>
              <a:t>Integrity checking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BitLocker Requirements</a:t>
            </a:r>
            <a:endParaRPr lang="en-CA" dirty="0"/>
          </a:p>
        </p:txBody>
      </p:sp>
      <p:sp>
        <p:nvSpPr>
          <p:cNvPr id="3" name="Content Placeholder 2"/>
          <p:cNvSpPr>
            <a:spLocks noGrp="1"/>
          </p:cNvSpPr>
          <p:nvPr>
            <p:ph idx="1"/>
          </p:nvPr>
        </p:nvSpPr>
        <p:spPr/>
        <p:txBody>
          <a:bodyPr/>
          <a:lstStyle/>
          <a:p>
            <a:r>
              <a:rPr lang="en-US" dirty="0" smtClean="0"/>
              <a:t>Computer must have a Trusted Platform Module (TPM) and a compatible BIOS.</a:t>
            </a:r>
          </a:p>
          <a:p>
            <a:r>
              <a:rPr lang="en-US" dirty="0" smtClean="0"/>
              <a:t>Has 5 operational modes:</a:t>
            </a:r>
          </a:p>
          <a:p>
            <a:pPr lvl="1"/>
            <a:r>
              <a:rPr lang="en-US" dirty="0" smtClean="0"/>
              <a:t>TPM + startup PIN + startup key</a:t>
            </a:r>
          </a:p>
          <a:p>
            <a:pPr lvl="1"/>
            <a:r>
              <a:rPr lang="en-US" dirty="0" smtClean="0"/>
              <a:t>TPM + startup key</a:t>
            </a:r>
            <a:endParaRPr lang="en-CA" dirty="0" smtClean="0"/>
          </a:p>
          <a:p>
            <a:pPr lvl="1"/>
            <a:r>
              <a:rPr lang="en-US" dirty="0" smtClean="0"/>
              <a:t>TPM + startup PIN</a:t>
            </a:r>
            <a:endParaRPr lang="en-CA" dirty="0" smtClean="0"/>
          </a:p>
          <a:p>
            <a:pPr lvl="1"/>
            <a:r>
              <a:rPr lang="en-US" dirty="0" smtClean="0"/>
              <a:t>Startup key only</a:t>
            </a:r>
            <a:endParaRPr lang="en-CA" dirty="0" smtClean="0"/>
          </a:p>
          <a:p>
            <a:pPr lvl="1"/>
            <a:r>
              <a:rPr lang="en-US" dirty="0" smtClean="0"/>
              <a:t>TPM only</a:t>
            </a: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on BitLocker</a:t>
            </a:r>
            <a:endParaRPr lang="en-CA" dirty="0"/>
          </a:p>
        </p:txBody>
      </p:sp>
      <p:pic>
        <p:nvPicPr>
          <p:cNvPr id="6147" name="Picture 3"/>
          <p:cNvPicPr>
            <a:picLocks noChangeAspect="1" noChangeArrowheads="1"/>
          </p:cNvPicPr>
          <p:nvPr/>
        </p:nvPicPr>
        <p:blipFill>
          <a:blip r:embed="rId3" cstate="print"/>
          <a:srcRect/>
          <a:stretch>
            <a:fillRect/>
          </a:stretch>
        </p:blipFill>
        <p:spPr bwMode="auto">
          <a:xfrm>
            <a:off x="533400" y="1600200"/>
            <a:ext cx="5010150" cy="3718874"/>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4953000" y="3581400"/>
            <a:ext cx="3657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4" name="Content Placeholder 3"/>
          <p:cNvSpPr>
            <a:spLocks noGrp="1"/>
          </p:cNvSpPr>
          <p:nvPr>
            <p:ph idx="1"/>
          </p:nvPr>
        </p:nvSpPr>
        <p:spPr/>
        <p:txBody>
          <a:bodyPr/>
          <a:lstStyle/>
          <a:p>
            <a:r>
              <a:rPr lang="en-US" dirty="0" smtClean="0"/>
              <a:t>Understand wireless security</a:t>
            </a:r>
          </a:p>
          <a:p>
            <a:r>
              <a:rPr lang="en-US" dirty="0" smtClean="0"/>
              <a:t>Configure wireless networking</a:t>
            </a:r>
          </a:p>
          <a:p>
            <a:r>
              <a:rPr lang="en-US" dirty="0" smtClean="0"/>
              <a:t>Use Windows mobility controls</a:t>
            </a:r>
          </a:p>
          <a:p>
            <a:r>
              <a:rPr lang="en-US" dirty="0" smtClean="0"/>
              <a:t>Synchronize data</a:t>
            </a:r>
          </a:p>
          <a:p>
            <a:r>
              <a:rPr lang="en-US" dirty="0" smtClean="0"/>
              <a:t>Use BitLocker Drive Encryption</a:t>
            </a:r>
          </a:p>
          <a:p>
            <a:r>
              <a:rPr lang="en-US" dirty="0" smtClean="0"/>
              <a:t>Use remote network connections</a:t>
            </a:r>
            <a:endParaRPr lang="en-CA" dirty="0"/>
          </a:p>
        </p:txBody>
      </p:sp>
      <p:sp>
        <p:nvSpPr>
          <p:cNvPr id="3075"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dirty="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Recovery Agents (DRA)</a:t>
            </a:r>
            <a:endParaRPr lang="en-CA" dirty="0"/>
          </a:p>
        </p:txBody>
      </p:sp>
      <p:sp>
        <p:nvSpPr>
          <p:cNvPr id="3" name="Content Placeholder 2"/>
          <p:cNvSpPr>
            <a:spLocks noGrp="1"/>
          </p:cNvSpPr>
          <p:nvPr>
            <p:ph idx="1"/>
          </p:nvPr>
        </p:nvSpPr>
        <p:spPr/>
        <p:txBody>
          <a:bodyPr/>
          <a:lstStyle/>
          <a:p>
            <a:r>
              <a:rPr lang="en-US" dirty="0" smtClean="0"/>
              <a:t>A user account authorized to recover BitLocker drives with a digital certificate on a Smart Card</a:t>
            </a:r>
          </a:p>
          <a:p>
            <a:r>
              <a:rPr lang="en-US" dirty="0" smtClean="0"/>
              <a:t>Must be configured using Group Policy in an AD DS</a:t>
            </a:r>
          </a:p>
          <a:p>
            <a:r>
              <a:rPr lang="en-US" dirty="0" smtClean="0"/>
              <a:t>Must enable DRA recovery for each type of BitLocker resource you want to recover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BitLocker To Go</a:t>
            </a:r>
            <a:endParaRPr lang="en-CA" dirty="0"/>
          </a:p>
        </p:txBody>
      </p:sp>
      <p:sp>
        <p:nvSpPr>
          <p:cNvPr id="3" name="Content Placeholder 2"/>
          <p:cNvSpPr>
            <a:spLocks noGrp="1"/>
          </p:cNvSpPr>
          <p:nvPr>
            <p:ph idx="1"/>
          </p:nvPr>
        </p:nvSpPr>
        <p:spPr/>
        <p:txBody>
          <a:bodyPr/>
          <a:lstStyle/>
          <a:p>
            <a:r>
              <a:rPr lang="en-US" dirty="0" smtClean="0"/>
              <a:t>New feature in Windows 7</a:t>
            </a:r>
          </a:p>
          <a:p>
            <a:r>
              <a:rPr lang="en-US" dirty="0" smtClean="0"/>
              <a:t>Enables user to encrypt removable USB drives – Flash drives and external HDs</a:t>
            </a:r>
            <a:endParaRPr lang="en-CA" dirty="0"/>
          </a:p>
        </p:txBody>
      </p:sp>
      <p:pic>
        <p:nvPicPr>
          <p:cNvPr id="7171" name="Picture 3"/>
          <p:cNvPicPr>
            <a:picLocks noChangeAspect="1" noChangeArrowheads="1"/>
          </p:cNvPicPr>
          <p:nvPr/>
        </p:nvPicPr>
        <p:blipFill>
          <a:blip r:embed="rId3" cstate="print"/>
          <a:srcRect/>
          <a:stretch>
            <a:fillRect/>
          </a:stretch>
        </p:blipFill>
        <p:spPr bwMode="auto">
          <a:xfrm>
            <a:off x="1666875" y="3114675"/>
            <a:ext cx="5810250" cy="328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Remote Network Connections</a:t>
            </a:r>
            <a:endParaRPr lang="en-CA" dirty="0"/>
          </a:p>
        </p:txBody>
      </p:sp>
      <p:sp>
        <p:nvSpPr>
          <p:cNvPr id="3" name="Content Placeholder 2"/>
          <p:cNvSpPr>
            <a:spLocks noGrp="1"/>
          </p:cNvSpPr>
          <p:nvPr>
            <p:ph idx="1"/>
          </p:nvPr>
        </p:nvSpPr>
        <p:spPr/>
        <p:txBody>
          <a:bodyPr/>
          <a:lstStyle/>
          <a:p>
            <a:r>
              <a:rPr lang="en-US" dirty="0" smtClean="0"/>
              <a:t>For travelling or telecommuting users who must connect to the company network from a remote site:</a:t>
            </a:r>
          </a:p>
          <a:p>
            <a:pPr lvl="1"/>
            <a:r>
              <a:rPr lang="en-US" dirty="0" smtClean="0"/>
              <a:t>Dial-up</a:t>
            </a:r>
          </a:p>
          <a:p>
            <a:pPr lvl="1"/>
            <a:r>
              <a:rPr lang="en-US" dirty="0" smtClean="0"/>
              <a:t>Virtual Private Networking (VPN)</a:t>
            </a:r>
          </a:p>
          <a:p>
            <a:pPr lvl="1"/>
            <a:r>
              <a:rPr lang="en-US" dirty="0" smtClean="0"/>
              <a:t>Direct Access (new)</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Virtual Private Networking</a:t>
            </a:r>
            <a:endParaRPr lang="en-CA" dirty="0"/>
          </a:p>
        </p:txBody>
      </p:sp>
      <p:pic>
        <p:nvPicPr>
          <p:cNvPr id="8195" name="Picture 3"/>
          <p:cNvPicPr>
            <a:picLocks noChangeAspect="1" noChangeArrowheads="1"/>
          </p:cNvPicPr>
          <p:nvPr/>
        </p:nvPicPr>
        <p:blipFill>
          <a:blip r:embed="rId3" cstate="print"/>
          <a:srcRect/>
          <a:stretch>
            <a:fillRect/>
          </a:stretch>
        </p:blipFill>
        <p:spPr bwMode="auto">
          <a:xfrm>
            <a:off x="1524000" y="2286000"/>
            <a:ext cx="6038850" cy="1276350"/>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1143000" y="4724400"/>
            <a:ext cx="7085013" cy="1238250"/>
          </a:xfrm>
          <a:prstGeom prst="rect">
            <a:avLst/>
          </a:prstGeom>
          <a:noFill/>
          <a:ln w="9525">
            <a:noFill/>
            <a:miter lim="800000"/>
            <a:headEnd/>
            <a:tailEnd/>
          </a:ln>
        </p:spPr>
      </p:pic>
      <p:sp>
        <p:nvSpPr>
          <p:cNvPr id="10" name="TextBox 9"/>
          <p:cNvSpPr txBox="1"/>
          <p:nvPr/>
        </p:nvSpPr>
        <p:spPr>
          <a:xfrm>
            <a:off x="1392127" y="1828800"/>
            <a:ext cx="6380273" cy="400110"/>
          </a:xfrm>
          <a:prstGeom prst="rect">
            <a:avLst/>
          </a:prstGeom>
          <a:noFill/>
        </p:spPr>
        <p:txBody>
          <a:bodyPr wrap="none" rtlCol="0">
            <a:spAutoFit/>
          </a:bodyPr>
          <a:lstStyle/>
          <a:p>
            <a:r>
              <a:rPr lang="en-US" sz="2000" b="1" dirty="0" smtClean="0"/>
              <a:t>Dial-up Connection – Point-to-Point Protocol (PPP)</a:t>
            </a:r>
            <a:endParaRPr lang="en-CA" sz="2000" b="1" dirty="0"/>
          </a:p>
        </p:txBody>
      </p:sp>
      <p:sp>
        <p:nvSpPr>
          <p:cNvPr id="11" name="TextBox 10"/>
          <p:cNvSpPr txBox="1"/>
          <p:nvPr/>
        </p:nvSpPr>
        <p:spPr>
          <a:xfrm>
            <a:off x="1905000" y="4248090"/>
            <a:ext cx="5133328" cy="400110"/>
          </a:xfrm>
          <a:prstGeom prst="rect">
            <a:avLst/>
          </a:prstGeom>
          <a:noFill/>
        </p:spPr>
        <p:txBody>
          <a:bodyPr wrap="none" rtlCol="0">
            <a:spAutoFit/>
          </a:bodyPr>
          <a:lstStyle/>
          <a:p>
            <a:r>
              <a:rPr lang="en-US" sz="2000" b="1" dirty="0" smtClean="0"/>
              <a:t>Virtual Private Network (VPN) - tunneling</a:t>
            </a:r>
            <a:endParaRPr lang="en-CA"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VPN Protocol Encapsulation</a:t>
            </a:r>
            <a:endParaRPr lang="en-CA" dirty="0"/>
          </a:p>
        </p:txBody>
      </p:sp>
      <p:sp>
        <p:nvSpPr>
          <p:cNvPr id="3" name="Content Placeholder 2"/>
          <p:cNvSpPr>
            <a:spLocks noGrp="1"/>
          </p:cNvSpPr>
          <p:nvPr>
            <p:ph idx="1"/>
          </p:nvPr>
        </p:nvSpPr>
        <p:spPr/>
        <p:txBody>
          <a:bodyPr/>
          <a:lstStyle/>
          <a:p>
            <a:r>
              <a:rPr lang="en-US" sz="2800" dirty="0" smtClean="0"/>
              <a:t>Point-to-Point Tunneling Protocol (PPTP)</a:t>
            </a:r>
          </a:p>
          <a:p>
            <a:r>
              <a:rPr lang="en-US" sz="2800" dirty="0" smtClean="0"/>
              <a:t>Layer 2 Tunneling Protocol (L2TP)</a:t>
            </a:r>
          </a:p>
          <a:p>
            <a:r>
              <a:rPr lang="en-US" sz="2800" dirty="0" smtClean="0"/>
              <a:t>Secure Socket Tunneling Protocol (SSTP)</a:t>
            </a:r>
          </a:p>
          <a:p>
            <a:r>
              <a:rPr lang="en-US" sz="2800" dirty="0" smtClean="0"/>
              <a:t>Internet Key Exchange, Version 2 (IKEv2)</a:t>
            </a:r>
            <a:endParaRPr lang="en-CA" sz="2800" dirty="0"/>
          </a:p>
        </p:txBody>
      </p:sp>
      <p:pic>
        <p:nvPicPr>
          <p:cNvPr id="9218" name="Picture 2" descr="J:\Windows 7 book files from Wiley\Art_Files\70-680_Lesson12_Art\fg12-42.tif"/>
          <p:cNvPicPr>
            <a:picLocks noChangeAspect="1" noChangeArrowheads="1"/>
          </p:cNvPicPr>
          <p:nvPr/>
        </p:nvPicPr>
        <p:blipFill>
          <a:blip r:embed="rId3" cstate="print"/>
          <a:srcRect/>
          <a:stretch>
            <a:fillRect/>
          </a:stretch>
        </p:blipFill>
        <p:spPr bwMode="auto">
          <a:xfrm>
            <a:off x="2286000" y="3602962"/>
            <a:ext cx="4729162" cy="2874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VPN Connection</a:t>
            </a:r>
            <a:endParaRPr lang="en-CA" dirty="0"/>
          </a:p>
        </p:txBody>
      </p:sp>
      <p:pic>
        <p:nvPicPr>
          <p:cNvPr id="10243" name="Picture 3"/>
          <p:cNvPicPr>
            <a:picLocks noChangeAspect="1" noChangeArrowheads="1"/>
          </p:cNvPicPr>
          <p:nvPr/>
        </p:nvPicPr>
        <p:blipFill>
          <a:blip r:embed="rId3" cstate="print"/>
          <a:srcRect/>
          <a:stretch>
            <a:fillRect/>
          </a:stretch>
        </p:blipFill>
        <p:spPr bwMode="auto">
          <a:xfrm>
            <a:off x="609600" y="1600200"/>
            <a:ext cx="4076700" cy="2981325"/>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2819400" y="2362200"/>
            <a:ext cx="4000500" cy="2924175"/>
          </a:xfrm>
          <a:prstGeom prst="rect">
            <a:avLst/>
          </a:prstGeom>
          <a:noFill/>
          <a:ln w="9525">
            <a:noFill/>
            <a:miter lim="800000"/>
            <a:headEnd/>
            <a:tailEnd/>
          </a:ln>
        </p:spPr>
      </p:pic>
      <p:pic>
        <p:nvPicPr>
          <p:cNvPr id="10247" name="Picture 7"/>
          <p:cNvPicPr>
            <a:picLocks noChangeAspect="1" noChangeArrowheads="1"/>
          </p:cNvPicPr>
          <p:nvPr/>
        </p:nvPicPr>
        <p:blipFill>
          <a:blip r:embed="rId5" cstate="print"/>
          <a:srcRect/>
          <a:stretch>
            <a:fillRect/>
          </a:stretch>
        </p:blipFill>
        <p:spPr bwMode="auto">
          <a:xfrm>
            <a:off x="4800600" y="3581400"/>
            <a:ext cx="39243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VPN Reconnect</a:t>
            </a:r>
            <a:endParaRPr lang="en-CA" dirty="0"/>
          </a:p>
        </p:txBody>
      </p:sp>
      <p:sp>
        <p:nvSpPr>
          <p:cNvPr id="4" name="Content Placeholder 3"/>
          <p:cNvSpPr>
            <a:spLocks noGrp="1"/>
          </p:cNvSpPr>
          <p:nvPr>
            <p:ph sz="half" idx="1"/>
          </p:nvPr>
        </p:nvSpPr>
        <p:spPr>
          <a:xfrm>
            <a:off x="457200" y="1447800"/>
            <a:ext cx="4343400" cy="5029200"/>
          </a:xfrm>
        </p:spPr>
        <p:txBody>
          <a:bodyPr/>
          <a:lstStyle/>
          <a:p>
            <a:r>
              <a:rPr lang="en-US" dirty="0" smtClean="0"/>
              <a:t>When a VPN was interrupted, users had to manually re-establish the connection.</a:t>
            </a:r>
          </a:p>
          <a:p>
            <a:r>
              <a:rPr lang="en-US" dirty="0" smtClean="0"/>
              <a:t>Wireless has made this more of a problem.</a:t>
            </a:r>
          </a:p>
          <a:p>
            <a:r>
              <a:rPr lang="en-US" dirty="0" smtClean="0"/>
              <a:t>VPN Reconnect enables a computer to reconnect automatically.</a:t>
            </a:r>
            <a:endParaRPr lang="en-CA" dirty="0"/>
          </a:p>
        </p:txBody>
      </p:sp>
      <p:pic>
        <p:nvPicPr>
          <p:cNvPr id="11267" name="Picture 3"/>
          <p:cNvPicPr>
            <a:picLocks noChangeAspect="1" noChangeArrowheads="1"/>
          </p:cNvPicPr>
          <p:nvPr/>
        </p:nvPicPr>
        <p:blipFill>
          <a:blip r:embed="rId3" cstate="print"/>
          <a:srcRect/>
          <a:stretch>
            <a:fillRect/>
          </a:stretch>
        </p:blipFill>
        <p:spPr bwMode="auto">
          <a:xfrm>
            <a:off x="4724400" y="2667000"/>
            <a:ext cx="3876675" cy="280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DirectAccess</a:t>
            </a:r>
            <a:endParaRPr lang="en-CA" dirty="0"/>
          </a:p>
        </p:txBody>
      </p:sp>
      <p:sp>
        <p:nvSpPr>
          <p:cNvPr id="5" name="Content Placeholder 4"/>
          <p:cNvSpPr>
            <a:spLocks noGrp="1"/>
          </p:cNvSpPr>
          <p:nvPr>
            <p:ph sz="half" idx="1"/>
          </p:nvPr>
        </p:nvSpPr>
        <p:spPr/>
        <p:txBody>
          <a:bodyPr/>
          <a:lstStyle/>
          <a:p>
            <a:r>
              <a:rPr lang="en-US" dirty="0" smtClean="0"/>
              <a:t>Replacement for VPN</a:t>
            </a:r>
          </a:p>
          <a:p>
            <a:r>
              <a:rPr lang="en-US" dirty="0" smtClean="0"/>
              <a:t>Eliminates the need for clients to manually establish wide area connections to their networks</a:t>
            </a:r>
          </a:p>
          <a:p>
            <a:r>
              <a:rPr lang="en-US" dirty="0" smtClean="0"/>
              <a:t>Automatically connects to the network when connected to the Internet</a:t>
            </a:r>
            <a:endParaRPr lang="en-CA" dirty="0"/>
          </a:p>
        </p:txBody>
      </p:sp>
      <p:pic>
        <p:nvPicPr>
          <p:cNvPr id="12293" name="Picture 5"/>
          <p:cNvPicPr>
            <a:picLocks noChangeAspect="1" noChangeArrowheads="1"/>
          </p:cNvPicPr>
          <p:nvPr/>
        </p:nvPicPr>
        <p:blipFill>
          <a:blip r:embed="rId3" cstate="print"/>
          <a:srcRect/>
          <a:stretch>
            <a:fillRect/>
          </a:stretch>
        </p:blipFill>
        <p:spPr bwMode="auto">
          <a:xfrm>
            <a:off x="4648200" y="1828800"/>
            <a:ext cx="3933825" cy="405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DirectAccess Infrastructure</a:t>
            </a:r>
            <a:endParaRPr lang="en-CA" dirty="0"/>
          </a:p>
        </p:txBody>
      </p:sp>
      <p:sp>
        <p:nvSpPr>
          <p:cNvPr id="5" name="Content Placeholder 4"/>
          <p:cNvSpPr>
            <a:spLocks noGrp="1"/>
          </p:cNvSpPr>
          <p:nvPr>
            <p:ph idx="1"/>
          </p:nvPr>
        </p:nvSpPr>
        <p:spPr/>
        <p:txBody>
          <a:bodyPr/>
          <a:lstStyle/>
          <a:p>
            <a:r>
              <a:rPr lang="en-US" dirty="0" smtClean="0"/>
              <a:t>Invisible to the client, but complicated communications process with a long list of back-end infrastructure requirements:</a:t>
            </a:r>
          </a:p>
          <a:p>
            <a:pPr lvl="1"/>
            <a:r>
              <a:rPr lang="en-US" b="1" dirty="0" smtClean="0"/>
              <a:t>IPV6</a:t>
            </a:r>
            <a:r>
              <a:rPr lang="en-US" dirty="0" smtClean="0"/>
              <a:t> – Globally routable addresses</a:t>
            </a:r>
          </a:p>
          <a:p>
            <a:pPr lvl="1"/>
            <a:r>
              <a:rPr lang="en-US" b="1" dirty="0" err="1" smtClean="0"/>
              <a:t>Ipsec</a:t>
            </a:r>
            <a:r>
              <a:rPr lang="en-US" dirty="0" smtClean="0"/>
              <a:t> – Provides additional security</a:t>
            </a:r>
          </a:p>
          <a:p>
            <a:pPr lvl="1"/>
            <a:r>
              <a:rPr lang="en-US" dirty="0" smtClean="0"/>
              <a:t>Extensive Server requirements</a:t>
            </a:r>
          </a:p>
          <a:p>
            <a:pPr lvl="1"/>
            <a:r>
              <a:rPr lang="en-US" dirty="0" smtClean="0"/>
              <a:t>Clients running Windows 7 Ultimate or Enterprise or Server 2008 R2, in the same domain as the DirectAccess Server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DirectAccess Setup</a:t>
            </a:r>
            <a:endParaRPr lang="en-CA" dirty="0"/>
          </a:p>
        </p:txBody>
      </p:sp>
      <p:pic>
        <p:nvPicPr>
          <p:cNvPr id="13315" name="Picture 3"/>
          <p:cNvPicPr>
            <a:picLocks noChangeAspect="1" noChangeArrowheads="1"/>
          </p:cNvPicPr>
          <p:nvPr/>
        </p:nvPicPr>
        <p:blipFill>
          <a:blip r:embed="rId3" cstate="print"/>
          <a:srcRect/>
          <a:stretch>
            <a:fillRect/>
          </a:stretch>
        </p:blipFill>
        <p:spPr bwMode="auto">
          <a:xfrm>
            <a:off x="890588" y="1695450"/>
            <a:ext cx="7361237"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Windows 7 on a Mobile Computer</a:t>
            </a:r>
            <a:endParaRPr lang="en-CA" dirty="0"/>
          </a:p>
        </p:txBody>
      </p:sp>
      <p:sp>
        <p:nvSpPr>
          <p:cNvPr id="3" name="Content Placeholder 2"/>
          <p:cNvSpPr>
            <a:spLocks noGrp="1"/>
          </p:cNvSpPr>
          <p:nvPr>
            <p:ph idx="1"/>
          </p:nvPr>
        </p:nvSpPr>
        <p:spPr/>
        <p:txBody>
          <a:bodyPr/>
          <a:lstStyle/>
          <a:p>
            <a:r>
              <a:rPr lang="en-US" dirty="0" smtClean="0"/>
              <a:t>Special configuration settings</a:t>
            </a:r>
          </a:p>
          <a:p>
            <a:pPr lvl="1"/>
            <a:r>
              <a:rPr lang="en-US" dirty="0" smtClean="0"/>
              <a:t>Power and display options</a:t>
            </a:r>
            <a:endParaRPr lang="en-CA" dirty="0" smtClean="0"/>
          </a:p>
          <a:p>
            <a:r>
              <a:rPr lang="en-US" dirty="0" smtClean="0"/>
              <a:t>Windows 7 supports tablet PCs</a:t>
            </a:r>
          </a:p>
          <a:p>
            <a:pPr lvl="1"/>
            <a:r>
              <a:rPr lang="en-US" dirty="0" smtClean="0"/>
              <a:t>Reversible screen, touch sensitive, write on with a stylus</a:t>
            </a:r>
          </a:p>
          <a:p>
            <a:r>
              <a:rPr lang="en-US" dirty="0" smtClean="0"/>
              <a:t>Handheld devices, such as </a:t>
            </a:r>
            <a:r>
              <a:rPr lang="en-US" dirty="0" err="1" smtClean="0"/>
              <a:t>SmartPhones</a:t>
            </a:r>
            <a:r>
              <a:rPr lang="en-US" dirty="0" smtClean="0"/>
              <a:t>, need to be synchronized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dirty="0" smtClean="0"/>
              <a:t>Skills Summary</a:t>
            </a:r>
          </a:p>
        </p:txBody>
      </p:sp>
      <p:sp>
        <p:nvSpPr>
          <p:cNvPr id="36867" name="Rectangle 3"/>
          <p:cNvSpPr>
            <a:spLocks noGrp="1" noChangeArrowheads="1"/>
          </p:cNvSpPr>
          <p:nvPr>
            <p:ph type="body" idx="1"/>
          </p:nvPr>
        </p:nvSpPr>
        <p:spPr/>
        <p:txBody>
          <a:bodyPr/>
          <a:lstStyle/>
          <a:p>
            <a:pPr lvl="0"/>
            <a:r>
              <a:rPr lang="en-US" sz="2800" dirty="0" smtClean="0"/>
              <a:t>Windows Mobility Center is a shell application that provides a central point of access to configuration settings that mobile computer users need.</a:t>
            </a:r>
            <a:endParaRPr lang="en-CA" sz="2800" dirty="0" smtClean="0"/>
          </a:p>
          <a:p>
            <a:pPr lvl="0"/>
            <a:r>
              <a:rPr lang="en-US" sz="2800" dirty="0" smtClean="0"/>
              <a:t>Configuring external displays is a common task for mobile computer users.</a:t>
            </a:r>
            <a:endParaRPr lang="en-CA" sz="2800" dirty="0" smtClean="0"/>
          </a:p>
          <a:p>
            <a:pPr lvl="0"/>
            <a:r>
              <a:rPr lang="en-US" sz="2800" dirty="0" smtClean="0"/>
              <a:t>Power settings allow you to control the power consumption of components in your mobile device.</a:t>
            </a:r>
            <a:endParaRPr lang="en-CA" sz="2800" dirty="0" smtClean="0"/>
          </a:p>
          <a:p>
            <a:pPr lvl="0"/>
            <a:r>
              <a:rPr lang="en-US" sz="2800" dirty="0" smtClean="0"/>
              <a:t>Offline files store copies of network files on the local drive, for use when the computer is disconnected.</a:t>
            </a:r>
            <a:endParaRPr lang="en-C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Summary (cont.)</a:t>
            </a:r>
            <a:endParaRPr lang="en-CA" dirty="0"/>
          </a:p>
        </p:txBody>
      </p:sp>
      <p:sp>
        <p:nvSpPr>
          <p:cNvPr id="3" name="Content Placeholder 2"/>
          <p:cNvSpPr>
            <a:spLocks noGrp="1"/>
          </p:cNvSpPr>
          <p:nvPr>
            <p:ph idx="1"/>
          </p:nvPr>
        </p:nvSpPr>
        <p:spPr/>
        <p:txBody>
          <a:bodyPr/>
          <a:lstStyle/>
          <a:p>
            <a:pPr lvl="0"/>
            <a:r>
              <a:rPr lang="en-US" sz="2800" dirty="0" smtClean="0"/>
              <a:t>Sync Center is a central control panel for all of the synchronization partnerships.</a:t>
            </a:r>
            <a:endParaRPr lang="en-CA" sz="2800" dirty="0" smtClean="0"/>
          </a:p>
          <a:p>
            <a:pPr lvl="0"/>
            <a:r>
              <a:rPr lang="en-US" sz="2800" dirty="0" smtClean="0"/>
              <a:t>BitLocker encrypts all of the files on a volume and performs an integrity check before it permits the system to start.</a:t>
            </a:r>
            <a:endParaRPr lang="en-CA" sz="2800" dirty="0" smtClean="0"/>
          </a:p>
          <a:p>
            <a:pPr lvl="0"/>
            <a:r>
              <a:rPr lang="en-US" sz="2800" dirty="0" smtClean="0"/>
              <a:t>Dial-up or virtual private network (VPN) connections enable users to connect to a network from remote locations.</a:t>
            </a:r>
            <a:endParaRPr lang="en-CA" sz="2800" dirty="0" smtClean="0"/>
          </a:p>
          <a:p>
            <a:pPr lvl="0"/>
            <a:r>
              <a:rPr lang="en-US" sz="2800" dirty="0" smtClean="0"/>
              <a:t>DirectAccess simplifies the remote connection process for inexperienced users.</a:t>
            </a:r>
            <a:endParaRPr lang="en-CA" sz="2800" dirty="0" smtClean="0"/>
          </a:p>
          <a:p>
            <a:pPr eaLnBrk="1" hangingPunct="1"/>
            <a:endParaRPr lang="en-US" sz="2800" dirty="0" smtClean="0"/>
          </a:p>
          <a:p>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Wireless Security</a:t>
            </a:r>
            <a:endParaRPr lang="en-CA" dirty="0"/>
          </a:p>
        </p:txBody>
      </p:sp>
      <p:sp>
        <p:nvSpPr>
          <p:cNvPr id="3" name="Content Placeholder 2"/>
          <p:cNvSpPr>
            <a:spLocks noGrp="1"/>
          </p:cNvSpPr>
          <p:nvPr>
            <p:ph idx="1"/>
          </p:nvPr>
        </p:nvSpPr>
        <p:spPr/>
        <p:txBody>
          <a:bodyPr/>
          <a:lstStyle/>
          <a:p>
            <a:r>
              <a:rPr lang="en-US" dirty="0" smtClean="0"/>
              <a:t>Easy to establish a wireless connection, but a secure one is more difficult. Some types of attacks common to unsecured networks:</a:t>
            </a:r>
          </a:p>
          <a:p>
            <a:pPr lvl="1"/>
            <a:r>
              <a:rPr lang="en-US" dirty="0" smtClean="0"/>
              <a:t>Eavesdropping</a:t>
            </a:r>
          </a:p>
          <a:p>
            <a:pPr lvl="1"/>
            <a:r>
              <a:rPr lang="en-US" dirty="0" smtClean="0"/>
              <a:t>Masquerading</a:t>
            </a:r>
          </a:p>
          <a:p>
            <a:pPr lvl="1"/>
            <a:r>
              <a:rPr lang="en-US" dirty="0" smtClean="0"/>
              <a:t>Attacks against wireless clients</a:t>
            </a:r>
          </a:p>
          <a:p>
            <a:pPr lvl="1"/>
            <a:r>
              <a:rPr lang="en-US" dirty="0" smtClean="0"/>
              <a:t>Denial of service</a:t>
            </a:r>
          </a:p>
          <a:p>
            <a:pPr lvl="1"/>
            <a:r>
              <a:rPr lang="en-US" dirty="0" smtClean="0"/>
              <a:t>Data tampering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Wireless Networking Hardware</a:t>
            </a:r>
            <a:endParaRPr lang="en-CA" dirty="0"/>
          </a:p>
        </p:txBody>
      </p:sp>
      <p:sp>
        <p:nvSpPr>
          <p:cNvPr id="3" name="Content Placeholder 2"/>
          <p:cNvSpPr>
            <a:spLocks noGrp="1"/>
          </p:cNvSpPr>
          <p:nvPr>
            <p:ph idx="1"/>
          </p:nvPr>
        </p:nvSpPr>
        <p:spPr/>
        <p:txBody>
          <a:bodyPr/>
          <a:lstStyle/>
          <a:p>
            <a:r>
              <a:rPr lang="en-US" dirty="0" smtClean="0"/>
              <a:t>IEEE 802.11 standards dictate frequencies, transmission speeds, and ranges of wireless networking products.</a:t>
            </a:r>
          </a:p>
          <a:p>
            <a:r>
              <a:rPr lang="en-US" dirty="0" smtClean="0"/>
              <a:t>Newer devices can fall back to support older devices at lower speeds.</a:t>
            </a:r>
          </a:p>
          <a:p>
            <a:r>
              <a:rPr lang="en-US" dirty="0" smtClean="0"/>
              <a:t>Security protocols are not backward compatible:</a:t>
            </a:r>
          </a:p>
          <a:p>
            <a:pPr lvl="1"/>
            <a:r>
              <a:rPr lang="en-US" dirty="0" smtClean="0"/>
              <a:t>Wired Equivalent Privacy (WEP)</a:t>
            </a:r>
          </a:p>
          <a:p>
            <a:pPr lvl="1"/>
            <a:r>
              <a:rPr lang="en-US" dirty="0" err="1" smtClean="0"/>
              <a:t>WiFi</a:t>
            </a:r>
            <a:r>
              <a:rPr lang="en-US" dirty="0" smtClean="0"/>
              <a:t> Protected Access (WPA and WPA2)</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Wired Equivalent Privacy (WEP)</a:t>
            </a:r>
            <a:endParaRPr lang="en-CA" dirty="0"/>
          </a:p>
        </p:txBody>
      </p:sp>
      <p:sp>
        <p:nvSpPr>
          <p:cNvPr id="3" name="Content Placeholder 2"/>
          <p:cNvSpPr>
            <a:spLocks noGrp="1"/>
          </p:cNvSpPr>
          <p:nvPr>
            <p:ph idx="1"/>
          </p:nvPr>
        </p:nvSpPr>
        <p:spPr/>
        <p:txBody>
          <a:bodyPr/>
          <a:lstStyle/>
          <a:p>
            <a:r>
              <a:rPr lang="en-US" dirty="0" smtClean="0"/>
              <a:t>Uses a security setting to encrypt network traffic – Secret or shared key</a:t>
            </a:r>
          </a:p>
          <a:p>
            <a:r>
              <a:rPr lang="en-US" dirty="0" smtClean="0"/>
              <a:t>Administrators must configure all devices with the same shared secret key</a:t>
            </a:r>
          </a:p>
          <a:p>
            <a:r>
              <a:rPr lang="en-US" dirty="0" smtClean="0"/>
              <a:t>Relatively weak cryptography</a:t>
            </a:r>
          </a:p>
          <a:p>
            <a:r>
              <a:rPr lang="en-US" dirty="0" smtClean="0"/>
              <a:t>Authentication methods;</a:t>
            </a:r>
          </a:p>
          <a:p>
            <a:pPr lvl="1"/>
            <a:r>
              <a:rPr lang="en-US" dirty="0" smtClean="0"/>
              <a:t>Open system</a:t>
            </a:r>
          </a:p>
          <a:p>
            <a:pPr lvl="1"/>
            <a:r>
              <a:rPr lang="en-US" dirty="0" smtClean="0"/>
              <a:t>Shared Key</a:t>
            </a:r>
          </a:p>
          <a:p>
            <a:r>
              <a:rPr lang="en-US" dirty="0" smtClean="0"/>
              <a:t>Better to used the open system.</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Wi-Fi Protected Access </a:t>
            </a:r>
            <a:br>
              <a:rPr lang="en-US" dirty="0" smtClean="0"/>
            </a:br>
            <a:r>
              <a:rPr lang="en-US" dirty="0" smtClean="0"/>
              <a:t>(WPA and WPA2)</a:t>
            </a:r>
            <a:endParaRPr lang="en-CA" dirty="0"/>
          </a:p>
        </p:txBody>
      </p:sp>
      <p:sp>
        <p:nvSpPr>
          <p:cNvPr id="3" name="Content Placeholder 2"/>
          <p:cNvSpPr>
            <a:spLocks noGrp="1"/>
          </p:cNvSpPr>
          <p:nvPr>
            <p:ph idx="1"/>
          </p:nvPr>
        </p:nvSpPr>
        <p:spPr/>
        <p:txBody>
          <a:bodyPr/>
          <a:lstStyle/>
          <a:p>
            <a:r>
              <a:rPr lang="en-US" dirty="0" smtClean="0"/>
              <a:t>Addresses the weakness of WEP</a:t>
            </a:r>
          </a:p>
          <a:p>
            <a:r>
              <a:rPr lang="en-US" dirty="0" smtClean="0"/>
              <a:t>Two encryption options:</a:t>
            </a:r>
          </a:p>
          <a:p>
            <a:pPr lvl="1"/>
            <a:r>
              <a:rPr lang="en-US" dirty="0" smtClean="0"/>
              <a:t>Temporal Key Integrity Protocol (TKIP)</a:t>
            </a:r>
          </a:p>
          <a:p>
            <a:pPr lvl="1"/>
            <a:r>
              <a:rPr lang="en-US" dirty="0" smtClean="0"/>
              <a:t>Advanced Encryption System (AES)</a:t>
            </a:r>
          </a:p>
          <a:p>
            <a:r>
              <a:rPr lang="en-US" dirty="0" smtClean="0"/>
              <a:t>WPA has two operational modes:</a:t>
            </a:r>
          </a:p>
          <a:p>
            <a:pPr lvl="1"/>
            <a:r>
              <a:rPr lang="en-US" dirty="0" smtClean="0"/>
              <a:t>WPA-Personal (WPA-PSK)</a:t>
            </a:r>
          </a:p>
          <a:p>
            <a:pPr lvl="1"/>
            <a:r>
              <a:rPr lang="en-US" dirty="0" smtClean="0"/>
              <a:t>WPA-Enterprise (WPA-RADIUS)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Wireless Networking</a:t>
            </a:r>
            <a:endParaRPr lang="en-CA" dirty="0"/>
          </a:p>
        </p:txBody>
      </p:sp>
      <p:sp>
        <p:nvSpPr>
          <p:cNvPr id="5" name="Content Placeholder 4"/>
          <p:cNvSpPr>
            <a:spLocks noGrp="1"/>
          </p:cNvSpPr>
          <p:nvPr>
            <p:ph idx="1"/>
          </p:nvPr>
        </p:nvSpPr>
        <p:spPr/>
        <p:txBody>
          <a:bodyPr/>
          <a:lstStyle/>
          <a:p>
            <a:r>
              <a:rPr lang="en-US" dirty="0" smtClean="0"/>
              <a:t>Manual configuration for wireless adapters that are supported directly by Windows 7</a:t>
            </a:r>
            <a:endParaRPr lang="en-CA" dirty="0"/>
          </a:p>
        </p:txBody>
      </p:sp>
      <p:pic>
        <p:nvPicPr>
          <p:cNvPr id="1027" name="Picture 3"/>
          <p:cNvPicPr>
            <a:picLocks noChangeAspect="1" noChangeArrowheads="1"/>
          </p:cNvPicPr>
          <p:nvPr/>
        </p:nvPicPr>
        <p:blipFill>
          <a:blip r:embed="rId3" cstate="print"/>
          <a:srcRect/>
          <a:stretch>
            <a:fillRect/>
          </a:stretch>
        </p:blipFill>
        <p:spPr bwMode="auto">
          <a:xfrm>
            <a:off x="914400" y="2819400"/>
            <a:ext cx="3924300" cy="28670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181600" y="2514600"/>
            <a:ext cx="3048000" cy="3951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Mobility Center</a:t>
            </a:r>
            <a:endParaRPr lang="en-CA" dirty="0"/>
          </a:p>
        </p:txBody>
      </p:sp>
      <p:sp>
        <p:nvSpPr>
          <p:cNvPr id="3" name="Content Placeholder 2"/>
          <p:cNvSpPr>
            <a:spLocks noGrp="1"/>
          </p:cNvSpPr>
          <p:nvPr>
            <p:ph idx="1"/>
          </p:nvPr>
        </p:nvSpPr>
        <p:spPr/>
        <p:txBody>
          <a:bodyPr/>
          <a:lstStyle/>
          <a:p>
            <a:r>
              <a:rPr lang="en-US" dirty="0" smtClean="0"/>
              <a:t>Provides quick access to configuration settings used by mobile computer users</a:t>
            </a:r>
            <a:endParaRPr lang="en-CA" dirty="0"/>
          </a:p>
        </p:txBody>
      </p:sp>
      <p:pic>
        <p:nvPicPr>
          <p:cNvPr id="2051" name="Picture 3"/>
          <p:cNvPicPr>
            <a:picLocks noChangeAspect="1" noChangeArrowheads="1"/>
          </p:cNvPicPr>
          <p:nvPr/>
        </p:nvPicPr>
        <p:blipFill>
          <a:blip r:embed="rId3" cstate="print"/>
          <a:srcRect/>
          <a:stretch>
            <a:fillRect/>
          </a:stretch>
        </p:blipFill>
        <p:spPr bwMode="auto">
          <a:xfrm>
            <a:off x="1638300" y="2847975"/>
            <a:ext cx="586740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1783</Words>
  <Application>Microsoft Office PowerPoint</Application>
  <PresentationFormat>On-screen Show (4:3)</PresentationFormat>
  <Paragraphs>194</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Custom Design</vt:lpstr>
      <vt:lpstr>Using Mobile Computers</vt:lpstr>
      <vt:lpstr>Objectives</vt:lpstr>
      <vt:lpstr>Using Windows 7 on a Mobile Computer</vt:lpstr>
      <vt:lpstr>Understanding Wireless Security</vt:lpstr>
      <vt:lpstr>Evaluating Wireless Networking Hardware</vt:lpstr>
      <vt:lpstr>Using Wired Equivalent Privacy (WEP)</vt:lpstr>
      <vt:lpstr>Using Wi-Fi Protected Access  (WPA and WPA2)</vt:lpstr>
      <vt:lpstr>Configuring Wireless Networking</vt:lpstr>
      <vt:lpstr>Windows Mobility Center</vt:lpstr>
      <vt:lpstr>Configuring Mobile Display Options</vt:lpstr>
      <vt:lpstr>Configuring Presentation Settings</vt:lpstr>
      <vt:lpstr>Configuring Power Options</vt:lpstr>
      <vt:lpstr>Synchronizing Data</vt:lpstr>
      <vt:lpstr>Using Offline Files</vt:lpstr>
      <vt:lpstr>Transparent Caching</vt:lpstr>
      <vt:lpstr>Using Sync Center</vt:lpstr>
      <vt:lpstr>Using BitLocker</vt:lpstr>
      <vt:lpstr>Understanding BitLocker Requirements</vt:lpstr>
      <vt:lpstr>Turning on BitLocker</vt:lpstr>
      <vt:lpstr>Using Data Recovery Agents (DRA)</vt:lpstr>
      <vt:lpstr>Using BitLocker To Go</vt:lpstr>
      <vt:lpstr>Using Remote Network Connections</vt:lpstr>
      <vt:lpstr>Understanding Virtual Private Networking</vt:lpstr>
      <vt:lpstr>VPN Protocol Encapsulation</vt:lpstr>
      <vt:lpstr>Creating a VPN Connection</vt:lpstr>
      <vt:lpstr>Using VPN Reconnect</vt:lpstr>
      <vt:lpstr>Introducing DirectAccess</vt:lpstr>
      <vt:lpstr>Understanding the DirectAccess Infrastructure</vt:lpstr>
      <vt:lpstr>DirectAccess Setup</vt:lpstr>
      <vt:lpstr>Skills Summary</vt:lpstr>
      <vt:lpstr>Skills Summary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70-680_Lesson02</dc:title>
  <dc:subject>Installing Windows 7</dc:subject>
  <dc:creator>Katherine James</dc:creator>
  <cp:lastModifiedBy>John Putz</cp:lastModifiedBy>
  <cp:revision>363</cp:revision>
  <dcterms:created xsi:type="dcterms:W3CDTF">2007-01-10T19:14:18Z</dcterms:created>
  <dcterms:modified xsi:type="dcterms:W3CDTF">2011-08-21T16:12:23Z</dcterms:modified>
</cp:coreProperties>
</file>